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sldIdLst>
    <p:sldId id="284" r:id="rId5"/>
    <p:sldId id="286" r:id="rId6"/>
    <p:sldId id="287" r:id="rId7"/>
    <p:sldId id="285" r:id="rId8"/>
    <p:sldId id="261" r:id="rId9"/>
    <p:sldId id="262" r:id="rId10"/>
    <p:sldId id="288" r:id="rId11"/>
    <p:sldId id="290" r:id="rId12"/>
    <p:sldId id="291" r:id="rId13"/>
    <p:sldId id="297" r:id="rId14"/>
    <p:sldId id="294" r:id="rId15"/>
    <p:sldId id="29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C46A"/>
    <a:srgbClr val="97EFD3"/>
    <a:srgbClr val="F15574"/>
    <a:srgbClr val="F4EBE8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899" autoAdjust="0"/>
  </p:normalViewPr>
  <p:slideViewPr>
    <p:cSldViewPr snapToGrid="0" snapToObjects="1" showGuides="1">
      <p:cViewPr varScale="1">
        <p:scale>
          <a:sx n="62" d="100"/>
          <a:sy n="62" d="100"/>
        </p:scale>
        <p:origin x="828" y="52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4/27/2024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indian-cricketer-virat-kohli-one-person-standing-casual-clothing-wallpaper-qyrrp/crop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11" Type="http://schemas.openxmlformats.org/officeDocument/2006/relationships/image" Target="../media/image26.png"/><Relationship Id="rId5" Type="http://schemas.openxmlformats.org/officeDocument/2006/relationships/image" Target="../media/image18.pn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8034" y="1160980"/>
            <a:ext cx="4873752" cy="2789228"/>
          </a:xfrm>
        </p:spPr>
        <p:txBody>
          <a:bodyPr/>
          <a:lstStyle/>
          <a:p>
            <a:r>
              <a:rPr lang="en-US" b="1" dirty="0"/>
              <a:t>Analysis of  T-20 world cup 2022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Kushagra Panjwani​</a:t>
            </a:r>
          </a:p>
          <a:p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41EFA6A-547F-9918-6FAB-94AC270917C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5687" r="256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B27FB49D-70BC-8BD7-DD62-C2868B0C2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Visualizations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FD45A3-E485-5F71-96BA-604BF62318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Takuma Hayashi</a:t>
            </a:r>
          </a:p>
        </p:txBody>
      </p:sp>
      <p:pic>
        <p:nvPicPr>
          <p:cNvPr id="229" name="Picture Placeholder 228" descr="Team member headshot&#10;">
            <a:extLst>
              <a:ext uri="{FF2B5EF4-FFF2-40B4-BE49-F238E27FC236}">
                <a16:creationId xmlns:a16="http://schemas.microsoft.com/office/drawing/2014/main" id="{F17BF659-AC09-538B-EFB6-62620083F8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580" r="580"/>
          <a:stretch/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A5AB26-ED69-C202-1AFB-A4A19E16DC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Presiden</a:t>
            </a:r>
            <a:r>
              <a:rPr lang="en-US" altLang="zh-CN" dirty="0"/>
              <a:t>t</a:t>
            </a:r>
            <a:endParaRPr lang="en-US" dirty="0"/>
          </a:p>
        </p:txBody>
      </p:sp>
      <p:sp>
        <p:nvSpPr>
          <p:cNvPr id="323" name="Text Placeholder 322">
            <a:extLst>
              <a:ext uri="{FF2B5EF4-FFF2-40B4-BE49-F238E27FC236}">
                <a16:creationId xmlns:a16="http://schemas.microsoft.com/office/drawing/2014/main" id="{28756545-823F-035D-0934-48A102E4994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Graham Barne</a:t>
            </a:r>
            <a:r>
              <a:rPr lang="en-US" altLang="zh-CN" dirty="0"/>
              <a:t>s</a:t>
            </a:r>
          </a:p>
        </p:txBody>
      </p:sp>
      <p:pic>
        <p:nvPicPr>
          <p:cNvPr id="342" name="Picture Placeholder 341" descr="Team member headshot">
            <a:extLst>
              <a:ext uri="{FF2B5EF4-FFF2-40B4-BE49-F238E27FC236}">
                <a16:creationId xmlns:a16="http://schemas.microsoft.com/office/drawing/2014/main" id="{0039E2BA-E10D-D9B6-AA32-18A411B2CFD7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3"/>
          <a:srcRect l="452" r="452"/>
          <a:stretch/>
        </p:blipFill>
        <p:spPr/>
      </p:pic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5C23C395-72C7-9AAD-CA66-FC364BDAA6B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zh-CN" dirty="0"/>
              <a:t>VP</a:t>
            </a:r>
            <a:r>
              <a:rPr lang="zh-CN" altLang="en-US" dirty="0"/>
              <a:t> </a:t>
            </a:r>
            <a:r>
              <a:rPr lang="en-US" altLang="zh-CN" dirty="0"/>
              <a:t>Product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E7501D-AFD6-532D-4983-B700A37290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Mirjam Nilsson</a:t>
            </a:r>
          </a:p>
        </p:txBody>
      </p:sp>
      <p:pic>
        <p:nvPicPr>
          <p:cNvPr id="336" name="Picture Placeholder 335" descr="Team member headshot&#10;">
            <a:extLst>
              <a:ext uri="{FF2B5EF4-FFF2-40B4-BE49-F238E27FC236}">
                <a16:creationId xmlns:a16="http://schemas.microsoft.com/office/drawing/2014/main" id="{E7C6B168-D6C2-90B1-8B10-94E65934172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452" r="452"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E43B57-52A2-C8A5-CFEA-59973049F94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</a:p>
        </p:txBody>
      </p:sp>
      <p:sp>
        <p:nvSpPr>
          <p:cNvPr id="325" name="Text Placeholder 324">
            <a:extLst>
              <a:ext uri="{FF2B5EF4-FFF2-40B4-BE49-F238E27FC236}">
                <a16:creationId xmlns:a16="http://schemas.microsoft.com/office/drawing/2014/main" id="{938EC959-8EA8-72BA-A2FC-4CFB6C76148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dirty="0"/>
              <a:t>Rowan Murphy</a:t>
            </a:r>
          </a:p>
        </p:txBody>
      </p:sp>
      <p:pic>
        <p:nvPicPr>
          <p:cNvPr id="344" name="Picture Placeholder 343" descr="Team member headshot&#10;">
            <a:extLst>
              <a:ext uri="{FF2B5EF4-FFF2-40B4-BE49-F238E27FC236}">
                <a16:creationId xmlns:a16="http://schemas.microsoft.com/office/drawing/2014/main" id="{F1B8795F-38AC-872A-8BC6-9948A9A64787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5"/>
          <a:srcRect l="452" r="452"/>
          <a:stretch/>
        </p:blipFill>
        <p:spPr/>
      </p:pic>
      <p:sp>
        <p:nvSpPr>
          <p:cNvPr id="327" name="Text Placeholder 326">
            <a:extLst>
              <a:ext uri="{FF2B5EF4-FFF2-40B4-BE49-F238E27FC236}">
                <a16:creationId xmlns:a16="http://schemas.microsoft.com/office/drawing/2014/main" id="{500DEF8D-C103-DB4D-1420-3A28BFAAE8B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zh-CN" dirty="0"/>
              <a:t>SEO Strategist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C79EE2-13B4-9938-BB00-D56D9EFAB1F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Flora Berggren</a:t>
            </a:r>
          </a:p>
        </p:txBody>
      </p:sp>
      <p:pic>
        <p:nvPicPr>
          <p:cNvPr id="338" name="Picture Placeholder 337" descr="Team member headshot&#10;">
            <a:extLst>
              <a:ext uri="{FF2B5EF4-FFF2-40B4-BE49-F238E27FC236}">
                <a16:creationId xmlns:a16="http://schemas.microsoft.com/office/drawing/2014/main" id="{06D8EFA6-6D41-5FE9-E3D5-84A22505AE1B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6"/>
          <a:srcRect l="572" r="572"/>
          <a:stretch/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F4A809-29D8-165B-1C85-5FB69DA2EC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Chief Operations Officer</a:t>
            </a:r>
          </a:p>
        </p:txBody>
      </p:sp>
      <p:sp>
        <p:nvSpPr>
          <p:cNvPr id="328" name="Text Placeholder 327">
            <a:extLst>
              <a:ext uri="{FF2B5EF4-FFF2-40B4-BE49-F238E27FC236}">
                <a16:creationId xmlns:a16="http://schemas.microsoft.com/office/drawing/2014/main" id="{82DE6FF9-B388-0D40-E87F-5CBD97C0FF6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zh-CN" dirty="0"/>
              <a:t>Elizabeth Moore</a:t>
            </a:r>
          </a:p>
        </p:txBody>
      </p:sp>
      <p:pic>
        <p:nvPicPr>
          <p:cNvPr id="346" name="Picture Placeholder 345" descr="Team member headshot&#10;">
            <a:extLst>
              <a:ext uri="{FF2B5EF4-FFF2-40B4-BE49-F238E27FC236}">
                <a16:creationId xmlns:a16="http://schemas.microsoft.com/office/drawing/2014/main" id="{7507AD5B-D894-EFA6-D9FA-B4C01FC2A57C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7"/>
          <a:srcRect l="572" r="572"/>
          <a:stretch/>
        </p:blipFill>
        <p:spPr/>
      </p:pic>
      <p:sp>
        <p:nvSpPr>
          <p:cNvPr id="330" name="Text Placeholder 329">
            <a:extLst>
              <a:ext uri="{FF2B5EF4-FFF2-40B4-BE49-F238E27FC236}">
                <a16:creationId xmlns:a16="http://schemas.microsoft.com/office/drawing/2014/main" id="{EB82051E-4C69-AF6D-14D6-9A22F2CE004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altLang="zh-CN" dirty="0"/>
              <a:t>Product Designer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CFF9AF6-AF49-721D-74F3-02EE285F9B7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Rajesh Santoshi</a:t>
            </a:r>
          </a:p>
        </p:txBody>
      </p:sp>
      <p:pic>
        <p:nvPicPr>
          <p:cNvPr id="340" name="Picture Placeholder 339" descr="Team member headshot&#10;">
            <a:extLst>
              <a:ext uri="{FF2B5EF4-FFF2-40B4-BE49-F238E27FC236}">
                <a16:creationId xmlns:a16="http://schemas.microsoft.com/office/drawing/2014/main" id="{365F6FE8-1655-32EB-F3E9-AA1F3D4C917C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8"/>
          <a:srcRect l="604" r="604"/>
          <a:stretch/>
        </p:blipFill>
        <p:spPr/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F53377A-8252-E7D8-7D40-4C89B9255A3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VP Marketing</a:t>
            </a:r>
          </a:p>
        </p:txBody>
      </p:sp>
      <p:sp>
        <p:nvSpPr>
          <p:cNvPr id="331" name="Text Placeholder 330">
            <a:extLst>
              <a:ext uri="{FF2B5EF4-FFF2-40B4-BE49-F238E27FC236}">
                <a16:creationId xmlns:a16="http://schemas.microsoft.com/office/drawing/2014/main" id="{DCC1D5BB-B381-4435-8D73-3160876452E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altLang="zh-CN" dirty="0"/>
              <a:t>Robin Kline</a:t>
            </a:r>
          </a:p>
        </p:txBody>
      </p:sp>
      <p:pic>
        <p:nvPicPr>
          <p:cNvPr id="348" name="Picture Placeholder 347" descr="Team member headshot&#10;">
            <a:extLst>
              <a:ext uri="{FF2B5EF4-FFF2-40B4-BE49-F238E27FC236}">
                <a16:creationId xmlns:a16="http://schemas.microsoft.com/office/drawing/2014/main" id="{C962E309-48C6-BE9F-787D-003B75D3E523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9"/>
          <a:srcRect l="484" r="484"/>
          <a:stretch/>
        </p:blipFill>
        <p:spPr/>
      </p:pic>
      <p:sp>
        <p:nvSpPr>
          <p:cNvPr id="333" name="Text Placeholder 332">
            <a:extLst>
              <a:ext uri="{FF2B5EF4-FFF2-40B4-BE49-F238E27FC236}">
                <a16:creationId xmlns:a16="http://schemas.microsoft.com/office/drawing/2014/main" id="{84C24B64-3EF0-852B-E805-FDCC0186A43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altLang="zh-CN" dirty="0"/>
              <a:t>Content Developer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7C4C16-BF2D-D5EE-A8AC-CDB4948782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6263" y="1798388"/>
            <a:ext cx="5619737" cy="46738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E29548-EC61-C849-F8FE-783774290E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57546" y="1794031"/>
            <a:ext cx="5458191" cy="467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91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7AD6B-0EBB-7092-13C6-240F8A4A4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A7609-6E6A-B996-BC29-F9AA857D7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Home team always had an advantage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England won the most number of matches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Virat Kohli scored highest in the most number of matches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 Curran was the best bowler in the most number of matches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teams won by batting first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teams decided to bat first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Bat vs Bowl wins tend to be almost equal</a:t>
            </a:r>
          </a:p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A450CD4-3018-DBCF-3A32-B72A7DCFA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7C8C662-6912-598F-4230-5DADFE2AC5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FF0757-79A2-A9F8-3CF4-8AB87C2DA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93400"/>
            <a:ext cx="4818887" cy="695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22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4C5B759-93CB-5B5A-B1D2-2E3C42747C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518B68B6-5284-F036-E87F-9BC3A435A7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 err="1"/>
              <a:t>Kusharga</a:t>
            </a:r>
            <a:r>
              <a:rPr lang="en-US" dirty="0"/>
              <a:t> Panjwani</a:t>
            </a:r>
          </a:p>
          <a:p>
            <a:pPr algn="r"/>
            <a:endParaRPr lang="en-US" dirty="0"/>
          </a:p>
        </p:txBody>
      </p:sp>
      <p:pic>
        <p:nvPicPr>
          <p:cNvPr id="33" name="Picture Placeholder 32" descr="Opened package with a pink shirt in it">
            <a:extLst>
              <a:ext uri="{FF2B5EF4-FFF2-40B4-BE49-F238E27FC236}">
                <a16:creationId xmlns:a16="http://schemas.microsoft.com/office/drawing/2014/main" id="{1D963291-0332-DAB6-6090-6778FC7899B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" b="7"/>
          <a:stretch/>
        </p:blipFill>
        <p:spPr/>
      </p:pic>
      <p:pic>
        <p:nvPicPr>
          <p:cNvPr id="3074" name="Picture 2" descr="Known Facts About Indian Cricket ...">
            <a:extLst>
              <a:ext uri="{FF2B5EF4-FFF2-40B4-BE49-F238E27FC236}">
                <a16:creationId xmlns:a16="http://schemas.microsoft.com/office/drawing/2014/main" id="{F61A8B60-273B-CEA6-9B3B-4E7DAC6E4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9" y="768626"/>
            <a:ext cx="4738755" cy="4972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583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B3421-27E8-64F7-C72E-A20B3B5B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</a:t>
            </a:r>
            <a:r>
              <a:rPr lang="en-US" dirty="0" err="1"/>
              <a:t>FLow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CC227-AEF6-4194-577B-C14BE9F08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76297" y="2441447"/>
            <a:ext cx="1622425" cy="1622425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1DEE7-E7EE-60E4-4393-4B4043EFA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7E0F31-9524-2A85-6CB5-22AF4974A1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D4236D-E11C-38FC-772B-CE89036002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C2164E-29EB-0A75-9DCC-C2F08040A5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55480" y="2441448"/>
            <a:ext cx="1695577" cy="1709312"/>
          </a:xfrm>
        </p:spPr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6974E3C-F63F-9F93-EE35-CD5E465CD0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2D95C9-142A-BF9A-3602-F4AB116081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18320" y="4326702"/>
            <a:ext cx="2121408" cy="630936"/>
          </a:xfrm>
        </p:spPr>
        <p:txBody>
          <a:bodyPr/>
          <a:lstStyle/>
          <a:p>
            <a:r>
              <a:rPr lang="en-US" dirty="0"/>
              <a:t>Data summary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D2F5204-1928-06AD-9878-6DD27D5DF27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4977FAA-28B8-34BB-09CE-CCE6C8C73D6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17168" y="3908977"/>
            <a:ext cx="1947672" cy="630936"/>
          </a:xfrm>
        </p:spPr>
        <p:txBody>
          <a:bodyPr/>
          <a:lstStyle/>
          <a:p>
            <a:endParaRPr lang="en-IN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dirty="0"/>
              <a:t>Descriptive Statics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9D1FB0-0B3C-DCCA-CB4F-4FEAE1317B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7" y="4319944"/>
            <a:ext cx="2225983" cy="630936"/>
          </a:xfrm>
        </p:spPr>
        <p:txBody>
          <a:bodyPr/>
          <a:lstStyle/>
          <a:p>
            <a:r>
              <a:rPr lang="en-US" dirty="0"/>
              <a:t>Visualizations and conclusions</a:t>
            </a:r>
          </a:p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EB92BE4-4ECF-AA5A-EBFA-AC2DBA935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E3B97B2-F540-9F02-5569-597A7E7B6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FA1C40B-4426-2DD0-CFB0-3E30E9C28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1978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87558"/>
            <a:ext cx="5038344" cy="1709928"/>
          </a:xfrm>
        </p:spPr>
        <p:txBody>
          <a:bodyPr/>
          <a:lstStyle/>
          <a:p>
            <a:r>
              <a:rPr lang="en-US" dirty="0"/>
              <a:t>Introduction</a:t>
            </a:r>
            <a:br>
              <a:rPr lang="en-US" dirty="0">
                <a:sym typeface="DM Sans Medium"/>
              </a:rPr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2663678"/>
            <a:ext cx="5010912" cy="2130552"/>
          </a:xfrm>
        </p:spPr>
        <p:txBody>
          <a:bodyPr/>
          <a:lstStyle/>
          <a:p>
            <a:r>
              <a:rPr lang="en-US" dirty="0"/>
              <a:t>As we know , Each sporting occasion yields copious amounts of data, offering valuable insights into player and team performance as well as key moments of the game. So , in the following notebook we have tried </a:t>
            </a:r>
            <a:r>
              <a:rPr lang="en-US" dirty="0" err="1"/>
              <a:t>ti</a:t>
            </a:r>
            <a:r>
              <a:rPr lang="en-US" dirty="0"/>
              <a:t> analyze T-20 men's world cup data and tried to get meaningful insights out of it.</a:t>
            </a:r>
          </a:p>
          <a:p>
            <a:br>
              <a:rPr lang="en-US" dirty="0"/>
            </a:br>
            <a:r>
              <a:rPr lang="en-US" dirty="0"/>
              <a:t>The dataset was provided to us in the problem statement.</a:t>
            </a:r>
          </a:p>
          <a:p>
            <a:r>
              <a:rPr lang="en-US" dirty="0"/>
              <a:t>The dataset provided to us was very big and had 10000 rows , so </a:t>
            </a:r>
            <a:r>
              <a:rPr lang="en-US" dirty="0" err="1"/>
              <a:t>i</a:t>
            </a:r>
            <a:r>
              <a:rPr lang="en-US" dirty="0"/>
              <a:t> have summarized the data into summary.csv to make analysis easier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DFAB682-6A57-FA3A-203B-D6C65C858E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026" name="Picture 2" descr="HD ball cricket wallpapers | Peakpx">
            <a:extLst>
              <a:ext uri="{FF2B5EF4-FFF2-40B4-BE49-F238E27FC236}">
                <a16:creationId xmlns:a16="http://schemas.microsoft.com/office/drawing/2014/main" id="{83B2206C-5DB7-684C-805B-FE8770955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656" y="0"/>
            <a:ext cx="3895344" cy="683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002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68D10-52FC-614F-89A5-4F793BEFE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0624"/>
            <a:ext cx="5001768" cy="3008376"/>
          </a:xfrm>
        </p:spPr>
        <p:txBody>
          <a:bodyPr/>
          <a:lstStyle/>
          <a:p>
            <a:r>
              <a:rPr lang="en-US" dirty="0"/>
              <a:t>Summarizing of data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5C5FD85-E72E-D48C-0D76-91EA62829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928135"/>
            <a:ext cx="4592548" cy="2116476"/>
          </a:xfrm>
        </p:spPr>
        <p:txBody>
          <a:bodyPr/>
          <a:lstStyle/>
          <a:p>
            <a:r>
              <a:rPr lang="en-US" altLang="zh-CN" dirty="0"/>
              <a:t>The Dataset provided was very huge and difficult to analyze so it has been concise and important aspects of that data have been added.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E76F40D-DBBC-DBB1-361F-65F0EF8EE70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5242" r="15242"/>
          <a:stretch>
            <a:fillRect/>
          </a:stretch>
        </p:blipFill>
        <p:spPr>
          <a:xfrm>
            <a:off x="6096000" y="1735716"/>
            <a:ext cx="3873700" cy="38737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E3E9CD-4D16-238C-0500-9270A26CF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9" y="3986373"/>
            <a:ext cx="5624081" cy="287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6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0DCC706-1FD1-CB54-5F3A-ACE7A4273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cleaning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543DDE-C9F2-87DA-0DBA-3E88E5131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8197031" cy="4160520"/>
          </a:xfrm>
        </p:spPr>
        <p:txBody>
          <a:bodyPr/>
          <a:lstStyle/>
          <a:p>
            <a:r>
              <a:rPr lang="en-IN" dirty="0"/>
              <a:t>This steps involves cleaning of data </a:t>
            </a:r>
          </a:p>
          <a:p>
            <a:r>
              <a:rPr lang="en-IN" dirty="0"/>
              <a:t>Since 3 matches were abandoned due to rain, these 3 entries must be removed from the data to make further analysis.</a:t>
            </a:r>
          </a:p>
          <a:p>
            <a:r>
              <a:rPr lang="en-IN" dirty="0"/>
              <a:t>So this is done in the code.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C865DF-98BA-A4FB-336C-72484BF87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791" y="1810512"/>
            <a:ext cx="3010327" cy="398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84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5BC0B52-9FAE-3D4F-1FEE-A674403AD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Descriptive Statistics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F55519-BB2C-B292-7FB8-063C1A27A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This Step involves analysing the overall data</a:t>
            </a:r>
          </a:p>
          <a:p>
            <a:r>
              <a:rPr lang="en-IN" dirty="0"/>
              <a:t>Mean of wicket taken , Bowls bowled , runs made etc are calculated</a:t>
            </a:r>
          </a:p>
          <a:p>
            <a:r>
              <a:rPr lang="en-IN" dirty="0"/>
              <a:t>This step clearly helped in analysing the average statistics of the match.</a:t>
            </a:r>
          </a:p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8BE324-17FB-0D56-1177-5A36DDAB4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36" y="3391286"/>
            <a:ext cx="3664138" cy="28195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1A9EE-055B-F4A9-A012-26F012059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711" y="3309100"/>
            <a:ext cx="3892750" cy="290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23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16E8D-F725-5549-D79B-2197F331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5"/>
            <a:ext cx="6473952" cy="2062163"/>
          </a:xfrm>
        </p:spPr>
        <p:txBody>
          <a:bodyPr/>
          <a:lstStyle/>
          <a:p>
            <a:r>
              <a:rPr lang="en-US" dirty="0"/>
              <a:t>Graphical Visualizations Helps in much better analysis then written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02FC-1940-72AB-8671-0839E2CF0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B13DEF-ED86-6E5A-5AD2-C9B364E4A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6FC47-3017-DA16-F8BF-CBFF553CB9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C00235-80DB-8E65-4FFA-23DF4C0DE0E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0E4D9-A114-4773-6B3B-37FA10EAB08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629145" y="6400904"/>
            <a:ext cx="640080" cy="246888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26DB78-FFDC-2305-45C7-8702BA73E160}"/>
              </a:ext>
            </a:extLst>
          </p:cNvPr>
          <p:cNvSpPr txBox="1"/>
          <p:nvPr/>
        </p:nvSpPr>
        <p:spPr>
          <a:xfrm>
            <a:off x="2606451" y="809103"/>
            <a:ext cx="67295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b="1" dirty="0"/>
              <a:t>Visualizations</a:t>
            </a:r>
          </a:p>
        </p:txBody>
      </p:sp>
    </p:spTree>
    <p:extLst>
      <p:ext uri="{BB962C8B-B14F-4D97-AF65-F5344CB8AC3E}">
        <p14:creationId xmlns:p14="http://schemas.microsoft.com/office/powerpoint/2010/main" val="613288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B27FB49D-70BC-8BD7-DD62-C2868B0C2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Visualizations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FD45A3-E485-5F71-96BA-604BF62318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Takuma Hayashi</a:t>
            </a:r>
          </a:p>
        </p:txBody>
      </p:sp>
      <p:pic>
        <p:nvPicPr>
          <p:cNvPr id="22" name="Picture Placeholder 21" descr="Team member headshot">
            <a:extLst>
              <a:ext uri="{FF2B5EF4-FFF2-40B4-BE49-F238E27FC236}">
                <a16:creationId xmlns:a16="http://schemas.microsoft.com/office/drawing/2014/main" id="{8FAB5C75-9A85-EB45-88BB-F6986F9DADC5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 rotWithShape="1">
          <a:blip r:embed="rId2"/>
          <a:srcRect l="484" r="484"/>
          <a:stretch/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A5AB26-ED69-C202-1AFB-A4A19E16DC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Presiden</a:t>
            </a:r>
            <a:r>
              <a:rPr lang="en-US" altLang="zh-CN" dirty="0"/>
              <a:t>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E7501D-AFD6-532D-4983-B700A37290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Mirjam Nilsson</a:t>
            </a:r>
          </a:p>
        </p:txBody>
      </p:sp>
      <p:pic>
        <p:nvPicPr>
          <p:cNvPr id="20" name="Picture Placeholder 19" descr="Team member headshot">
            <a:extLst>
              <a:ext uri="{FF2B5EF4-FFF2-40B4-BE49-F238E27FC236}">
                <a16:creationId xmlns:a16="http://schemas.microsoft.com/office/drawing/2014/main" id="{EC0F062A-37EA-357D-BB68-A7AA0DBCCBDD}"/>
              </a:ext>
            </a:extLst>
          </p:cNvPr>
          <p:cNvPicPr>
            <a:picLocks noGrp="1"/>
          </p:cNvPicPr>
          <p:nvPr>
            <p:ph type="pic" sz="quarter" idx="17"/>
          </p:nvPr>
        </p:nvPicPr>
        <p:blipFill rotWithShape="1">
          <a:blip r:embed="rId3"/>
          <a:srcRect l="604" r="604"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E43B57-52A2-C8A5-CFEA-59973049F94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C79EE2-13B4-9938-BB00-D56D9EFAB1F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Flora Berggren</a:t>
            </a:r>
          </a:p>
        </p:txBody>
      </p:sp>
      <p:pic>
        <p:nvPicPr>
          <p:cNvPr id="18" name="Picture Placeholder 17" descr="Team member headshot">
            <a:extLst>
              <a:ext uri="{FF2B5EF4-FFF2-40B4-BE49-F238E27FC236}">
                <a16:creationId xmlns:a16="http://schemas.microsoft.com/office/drawing/2014/main" id="{BA813023-271D-01D1-8CA4-56120BA12FDA}"/>
              </a:ext>
            </a:extLst>
          </p:cNvPr>
          <p:cNvPicPr>
            <a:picLocks noGrp="1"/>
          </p:cNvPicPr>
          <p:nvPr>
            <p:ph type="pic" sz="quarter" idx="20"/>
          </p:nvPr>
        </p:nvPicPr>
        <p:blipFill rotWithShape="1">
          <a:blip r:embed="rId4"/>
          <a:srcRect l="604" r="604"/>
          <a:stretch/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F4A809-29D8-165B-1C85-5FB69DA2EC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Chief Operations Officer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CFF9AF6-AF49-721D-74F3-02EE285F9B7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Rajesh Santoshi</a:t>
            </a:r>
          </a:p>
        </p:txBody>
      </p:sp>
      <p:pic>
        <p:nvPicPr>
          <p:cNvPr id="16" name="Picture Placeholder 15" descr="Team member headshot">
            <a:extLst>
              <a:ext uri="{FF2B5EF4-FFF2-40B4-BE49-F238E27FC236}">
                <a16:creationId xmlns:a16="http://schemas.microsoft.com/office/drawing/2014/main" id="{9A4A4167-823B-F3AC-E5D3-62AD7790B8C1}"/>
              </a:ext>
            </a:extLst>
          </p:cNvPr>
          <p:cNvPicPr>
            <a:picLocks noGrp="1"/>
          </p:cNvPicPr>
          <p:nvPr>
            <p:ph type="pic" sz="quarter" idx="23"/>
          </p:nvPr>
        </p:nvPicPr>
        <p:blipFill rotWithShape="1">
          <a:blip r:embed="rId5"/>
          <a:srcRect l="598" r="598"/>
          <a:stretch/>
        </p:blipFill>
        <p:spPr/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F53377A-8252-E7D8-7D40-4C89B9255A3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VP Marketing</a:t>
            </a:r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AA30FCA2-80C6-CF3C-F17C-360C7DCD8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8" name="Footer Placeholder 37">
            <a:extLst>
              <a:ext uri="{FF2B5EF4-FFF2-40B4-BE49-F238E27FC236}">
                <a16:creationId xmlns:a16="http://schemas.microsoft.com/office/drawing/2014/main" id="{C52926D2-18D2-AED1-3AE7-6A591CC1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7" name="Date Placeholder 36">
            <a:extLst>
              <a:ext uri="{FF2B5EF4-FFF2-40B4-BE49-F238E27FC236}">
                <a16:creationId xmlns:a16="http://schemas.microsoft.com/office/drawing/2014/main" id="{FC12385A-2C7F-F62F-660D-F6C459FC1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8913FB-738C-A26B-2506-810968E16A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864" y="2193042"/>
            <a:ext cx="2762222" cy="3335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4F0DE7-F7C7-4E2C-D120-8FD3659C5E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3572" y="2169547"/>
            <a:ext cx="5514466" cy="33592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8E47DD-9B54-9657-880D-50CDC42800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3051" y="2169547"/>
            <a:ext cx="2832302" cy="337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802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B27FB49D-70BC-8BD7-DD62-C2868B0C2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Visualizations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FD45A3-E485-5F71-96BA-604BF62318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Takuma Hayashi</a:t>
            </a:r>
          </a:p>
        </p:txBody>
      </p:sp>
      <p:pic>
        <p:nvPicPr>
          <p:cNvPr id="229" name="Picture Placeholder 228" descr="Team member headshot&#10;">
            <a:extLst>
              <a:ext uri="{FF2B5EF4-FFF2-40B4-BE49-F238E27FC236}">
                <a16:creationId xmlns:a16="http://schemas.microsoft.com/office/drawing/2014/main" id="{F17BF659-AC09-538B-EFB6-62620083F8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580" r="580"/>
          <a:stretch/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A5AB26-ED69-C202-1AFB-A4A19E16DC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Presiden</a:t>
            </a:r>
            <a:r>
              <a:rPr lang="en-US" altLang="zh-CN" dirty="0"/>
              <a:t>t</a:t>
            </a:r>
            <a:endParaRPr lang="en-US" dirty="0"/>
          </a:p>
        </p:txBody>
      </p:sp>
      <p:sp>
        <p:nvSpPr>
          <p:cNvPr id="323" name="Text Placeholder 322">
            <a:extLst>
              <a:ext uri="{FF2B5EF4-FFF2-40B4-BE49-F238E27FC236}">
                <a16:creationId xmlns:a16="http://schemas.microsoft.com/office/drawing/2014/main" id="{28756545-823F-035D-0934-48A102E4994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Graham Barne</a:t>
            </a:r>
            <a:r>
              <a:rPr lang="en-US" altLang="zh-CN" dirty="0"/>
              <a:t>s</a:t>
            </a:r>
          </a:p>
        </p:txBody>
      </p:sp>
      <p:pic>
        <p:nvPicPr>
          <p:cNvPr id="342" name="Picture Placeholder 341" descr="Team member headshot">
            <a:extLst>
              <a:ext uri="{FF2B5EF4-FFF2-40B4-BE49-F238E27FC236}">
                <a16:creationId xmlns:a16="http://schemas.microsoft.com/office/drawing/2014/main" id="{0039E2BA-E10D-D9B6-AA32-18A411B2CFD7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3"/>
          <a:srcRect l="452" r="452"/>
          <a:stretch/>
        </p:blipFill>
        <p:spPr/>
      </p:pic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5C23C395-72C7-9AAD-CA66-FC364BDAA6B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zh-CN" dirty="0"/>
              <a:t>VP</a:t>
            </a:r>
            <a:r>
              <a:rPr lang="zh-CN" altLang="en-US" dirty="0"/>
              <a:t> </a:t>
            </a:r>
            <a:r>
              <a:rPr lang="en-US" altLang="zh-CN" dirty="0"/>
              <a:t>Product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E7501D-AFD6-532D-4983-B700A37290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Mirjam Nilsson</a:t>
            </a:r>
          </a:p>
        </p:txBody>
      </p:sp>
      <p:pic>
        <p:nvPicPr>
          <p:cNvPr id="336" name="Picture Placeholder 335" descr="Team member headshot&#10;">
            <a:extLst>
              <a:ext uri="{FF2B5EF4-FFF2-40B4-BE49-F238E27FC236}">
                <a16:creationId xmlns:a16="http://schemas.microsoft.com/office/drawing/2014/main" id="{E7C6B168-D6C2-90B1-8B10-94E65934172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452" r="452"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E43B57-52A2-C8A5-CFEA-59973049F94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</a:p>
        </p:txBody>
      </p:sp>
      <p:sp>
        <p:nvSpPr>
          <p:cNvPr id="325" name="Text Placeholder 324">
            <a:extLst>
              <a:ext uri="{FF2B5EF4-FFF2-40B4-BE49-F238E27FC236}">
                <a16:creationId xmlns:a16="http://schemas.microsoft.com/office/drawing/2014/main" id="{938EC959-8EA8-72BA-A2FC-4CFB6C76148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dirty="0"/>
              <a:t>Rowan Murphy</a:t>
            </a:r>
          </a:p>
        </p:txBody>
      </p:sp>
      <p:pic>
        <p:nvPicPr>
          <p:cNvPr id="344" name="Picture Placeholder 343" descr="Team member headshot&#10;">
            <a:extLst>
              <a:ext uri="{FF2B5EF4-FFF2-40B4-BE49-F238E27FC236}">
                <a16:creationId xmlns:a16="http://schemas.microsoft.com/office/drawing/2014/main" id="{F1B8795F-38AC-872A-8BC6-9948A9A64787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5"/>
          <a:srcRect l="452" r="452"/>
          <a:stretch/>
        </p:blipFill>
        <p:spPr/>
      </p:pic>
      <p:sp>
        <p:nvSpPr>
          <p:cNvPr id="327" name="Text Placeholder 326">
            <a:extLst>
              <a:ext uri="{FF2B5EF4-FFF2-40B4-BE49-F238E27FC236}">
                <a16:creationId xmlns:a16="http://schemas.microsoft.com/office/drawing/2014/main" id="{500DEF8D-C103-DB4D-1420-3A28BFAAE8B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zh-CN" dirty="0"/>
              <a:t>SEO Strategist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C79EE2-13B4-9938-BB00-D56D9EFAB1F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Flora Berggren</a:t>
            </a:r>
          </a:p>
        </p:txBody>
      </p:sp>
      <p:pic>
        <p:nvPicPr>
          <p:cNvPr id="338" name="Picture Placeholder 337" descr="Team member headshot&#10;">
            <a:extLst>
              <a:ext uri="{FF2B5EF4-FFF2-40B4-BE49-F238E27FC236}">
                <a16:creationId xmlns:a16="http://schemas.microsoft.com/office/drawing/2014/main" id="{06D8EFA6-6D41-5FE9-E3D5-84A22505AE1B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6"/>
          <a:srcRect l="572" r="572"/>
          <a:stretch/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F4A809-29D8-165B-1C85-5FB69DA2EC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Chief Operations Officer</a:t>
            </a:r>
          </a:p>
        </p:txBody>
      </p:sp>
      <p:sp>
        <p:nvSpPr>
          <p:cNvPr id="328" name="Text Placeholder 327">
            <a:extLst>
              <a:ext uri="{FF2B5EF4-FFF2-40B4-BE49-F238E27FC236}">
                <a16:creationId xmlns:a16="http://schemas.microsoft.com/office/drawing/2014/main" id="{82DE6FF9-B388-0D40-E87F-5CBD97C0FF6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zh-CN" dirty="0"/>
              <a:t>Elizabeth Moore</a:t>
            </a:r>
          </a:p>
        </p:txBody>
      </p:sp>
      <p:pic>
        <p:nvPicPr>
          <p:cNvPr id="346" name="Picture Placeholder 345" descr="Team member headshot&#10;">
            <a:extLst>
              <a:ext uri="{FF2B5EF4-FFF2-40B4-BE49-F238E27FC236}">
                <a16:creationId xmlns:a16="http://schemas.microsoft.com/office/drawing/2014/main" id="{7507AD5B-D894-EFA6-D9FA-B4C01FC2A57C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7"/>
          <a:srcRect l="572" r="572"/>
          <a:stretch/>
        </p:blipFill>
        <p:spPr/>
      </p:pic>
      <p:sp>
        <p:nvSpPr>
          <p:cNvPr id="330" name="Text Placeholder 329">
            <a:extLst>
              <a:ext uri="{FF2B5EF4-FFF2-40B4-BE49-F238E27FC236}">
                <a16:creationId xmlns:a16="http://schemas.microsoft.com/office/drawing/2014/main" id="{EB82051E-4C69-AF6D-14D6-9A22F2CE004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altLang="zh-CN" dirty="0"/>
              <a:t>Product Designer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CFF9AF6-AF49-721D-74F3-02EE285F9B7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Rajesh Santoshi</a:t>
            </a:r>
          </a:p>
        </p:txBody>
      </p:sp>
      <p:pic>
        <p:nvPicPr>
          <p:cNvPr id="340" name="Picture Placeholder 339" descr="Team member headshot&#10;">
            <a:extLst>
              <a:ext uri="{FF2B5EF4-FFF2-40B4-BE49-F238E27FC236}">
                <a16:creationId xmlns:a16="http://schemas.microsoft.com/office/drawing/2014/main" id="{365F6FE8-1655-32EB-F3E9-AA1F3D4C917C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8"/>
          <a:srcRect l="604" r="604"/>
          <a:stretch/>
        </p:blipFill>
        <p:spPr/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F53377A-8252-E7D8-7D40-4C89B9255A3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VP Marketing</a:t>
            </a:r>
          </a:p>
        </p:txBody>
      </p:sp>
      <p:sp>
        <p:nvSpPr>
          <p:cNvPr id="331" name="Text Placeholder 330">
            <a:extLst>
              <a:ext uri="{FF2B5EF4-FFF2-40B4-BE49-F238E27FC236}">
                <a16:creationId xmlns:a16="http://schemas.microsoft.com/office/drawing/2014/main" id="{DCC1D5BB-B381-4435-8D73-3160876452E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altLang="zh-CN" dirty="0"/>
              <a:t>Robin Kline</a:t>
            </a:r>
          </a:p>
        </p:txBody>
      </p:sp>
      <p:pic>
        <p:nvPicPr>
          <p:cNvPr id="348" name="Picture Placeholder 347" descr="Team member headshot&#10;">
            <a:extLst>
              <a:ext uri="{FF2B5EF4-FFF2-40B4-BE49-F238E27FC236}">
                <a16:creationId xmlns:a16="http://schemas.microsoft.com/office/drawing/2014/main" id="{C962E309-48C6-BE9F-787D-003B75D3E523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9"/>
          <a:srcRect l="484" r="484"/>
          <a:stretch/>
        </p:blipFill>
        <p:spPr/>
      </p:pic>
      <p:sp>
        <p:nvSpPr>
          <p:cNvPr id="333" name="Text Placeholder 332">
            <a:extLst>
              <a:ext uri="{FF2B5EF4-FFF2-40B4-BE49-F238E27FC236}">
                <a16:creationId xmlns:a16="http://schemas.microsoft.com/office/drawing/2014/main" id="{84C24B64-3EF0-852B-E805-FDCC0186A43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altLang="zh-CN" dirty="0"/>
              <a:t>Content Developer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B01DDF-637E-C70B-5D5D-D031D7E9AA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0270" y="1819656"/>
            <a:ext cx="5585730" cy="46016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485B0C-23A2-AAA5-9137-2B141BEC06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77356" y="1786757"/>
            <a:ext cx="5635476" cy="466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19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{D03712C0-4C42-4F57-97BD-7A503A2E8182}tf11429527_win32</Template>
  <TotalTime>48</TotalTime>
  <Words>402</Words>
  <Application>Microsoft Office PowerPoint</Application>
  <PresentationFormat>Widescreen</PresentationFormat>
  <Paragraphs>97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Century Gothic</vt:lpstr>
      <vt:lpstr>Consolas</vt:lpstr>
      <vt:lpstr>DM Sans Medium</vt:lpstr>
      <vt:lpstr>Karla</vt:lpstr>
      <vt:lpstr>Univers Condensed Light</vt:lpstr>
      <vt:lpstr>Office Theme</vt:lpstr>
      <vt:lpstr>Analysis of  T-20 world cup 2022</vt:lpstr>
      <vt:lpstr>Work FLow</vt:lpstr>
      <vt:lpstr>Introduction </vt:lpstr>
      <vt:lpstr>Summarizing of data</vt:lpstr>
      <vt:lpstr>Data cleaning</vt:lpstr>
      <vt:lpstr>Descriptive Statistics</vt:lpstr>
      <vt:lpstr>Graphical Visualizations Helps in much better analysis then written data</vt:lpstr>
      <vt:lpstr>Different Visualizations</vt:lpstr>
      <vt:lpstr>Visualizations</vt:lpstr>
      <vt:lpstr>Visualizations</vt:lpstr>
      <vt:lpstr>Summary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 T-20 world cup 2022</dc:title>
  <dc:creator>Kushagra Panjwani</dc:creator>
  <cp:lastModifiedBy>Kushagra Panjwani</cp:lastModifiedBy>
  <cp:revision>1</cp:revision>
  <dcterms:created xsi:type="dcterms:W3CDTF">2024-04-27T09:16:21Z</dcterms:created>
  <dcterms:modified xsi:type="dcterms:W3CDTF">2024-04-27T10:05:03Z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